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3923EE-D534-49CC-863F-784BCBD8E1E5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2A58659B-DDEC-4E80-8FB7-CD9759FBB716}">
          <p14:sldIdLst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11C4C9-6043-41D5-84E9-4169A4E19CB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64F2BC-9732-4718-9AAB-932BD8ADDF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564904"/>
            <a:ext cx="6172200" cy="396044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Для детей старшего дошкольного возраста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«Расцветай»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5" name="Рисунок 4" descr="15032011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73016"/>
            <a:ext cx="4127230" cy="25202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664"/>
            <a:ext cx="6172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cs typeface="Aharoni" pitchFamily="2" charset="-79"/>
              </a:rPr>
              <a:t>Комплекс </a:t>
            </a:r>
            <a:r>
              <a:rPr lang="ru-RU" i="1" dirty="0">
                <a:cs typeface="Aharoni" pitchFamily="2" charset="-79"/>
              </a:rPr>
              <a:t>занятий по ознакомлению с окружающим  </a:t>
            </a:r>
            <a:r>
              <a:rPr lang="ru-RU" i="1" dirty="0" smtClean="0">
                <a:cs typeface="Aharoni" pitchFamily="2" charset="-79"/>
              </a:rPr>
              <a:t>с </a:t>
            </a:r>
            <a:r>
              <a:rPr lang="ru-RU" i="1" dirty="0" smtClean="0">
                <a:cs typeface="Aharoni" pitchFamily="2" charset="-79"/>
              </a:rPr>
              <a:t>использованием </a:t>
            </a:r>
            <a:r>
              <a:rPr lang="ru-RU" i="1" dirty="0" smtClean="0">
                <a:cs typeface="Aharoni" pitchFamily="2" charset="-79"/>
              </a:rPr>
              <a:t>нетрадиционных методов изобразительной деятельности</a:t>
            </a:r>
            <a:endParaRPr lang="ru-RU" i="1" dirty="0"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3286" y="5943624"/>
            <a:ext cx="515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Воспитатель 1 кв. категории</a:t>
            </a:r>
          </a:p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Шаякбирова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Г.Ш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МБДОУ д/с 63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г.Казани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39763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Comic Sans MS" panose="030F0702030302020204" pitchFamily="66" charset="0"/>
              </a:rPr>
              <a:t>Наша работа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1635" y="1403542"/>
            <a:ext cx="1656184" cy="148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85" y="1536720"/>
            <a:ext cx="1710812" cy="133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3" y="2114305"/>
            <a:ext cx="1781406" cy="1336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66" y="1465573"/>
            <a:ext cx="1693349" cy="1417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56" y="1981038"/>
            <a:ext cx="1843355" cy="1382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12" y="2810699"/>
            <a:ext cx="1980067" cy="1617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66" y="4113880"/>
            <a:ext cx="2009553" cy="1507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83" y="5011317"/>
            <a:ext cx="2130333" cy="159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021" y="5120952"/>
            <a:ext cx="1758462" cy="1826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" y="3140287"/>
            <a:ext cx="2140187" cy="1605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3" y="4204706"/>
            <a:ext cx="1930688" cy="173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28" y="5154945"/>
            <a:ext cx="2050259" cy="153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94" y="2876029"/>
            <a:ext cx="2346061" cy="261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ходе проведения данного комплекса занятий  у детей -</a:t>
            </a:r>
            <a:endParaRPr lang="ru-RU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Возникает  наиболее полное представление о весенних изменениях и процессах происходящих в растительном мире.</a:t>
            </a:r>
          </a:p>
          <a:p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Закрепляется каждый этап развития растения в процессе творческой работы.</a:t>
            </a:r>
          </a:p>
          <a:p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Совершенствуются навыки работы с различными материалами ( краски, ножницы, клей, салфетки, цветная бумага, </a:t>
            </a:r>
            <a:r>
              <a:rPr lang="ru-RU" sz="2000" i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вата,пластилин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000" i="1" dirty="0" err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т.д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) и в различных нетрадиционных техниках изобразительной деятельности.</a:t>
            </a:r>
          </a:p>
          <a:p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Развивается наблюдательность</a:t>
            </a:r>
            <a:r>
              <a:rPr lang="ru-RU" sz="20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образное восприятие, память, речь, 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мелкая моторика. Обогащается </a:t>
            </a:r>
            <a:r>
              <a:rPr lang="ru-RU" sz="20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активизируется </a:t>
            </a:r>
            <a:r>
              <a:rPr lang="ru-RU" sz="20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словарный запас детей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А так же дети приучаются планомерно делать наблюдения и отражать увиденное в творчестве. Появляется интерес к более подробному изучению природных объектов и явлений. Воспитывается любовь и бережное отношение к природе.</a:t>
            </a:r>
            <a:endParaRPr lang="ru-RU" sz="2000" i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05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Comic Sans MS" pitchFamily="66" charset="0"/>
                <a:ea typeface="Batang" pitchFamily="18" charset="-127"/>
              </a:rPr>
              <a:t>Цель :</a:t>
            </a:r>
            <a:endParaRPr lang="ru-RU" sz="4800" b="1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Aharoni" pitchFamily="2" charset="-79"/>
              </a:rPr>
              <a:t>Углубить знания детей о деревьях, их строении, этапах развития и об изменениях происходящих в весенний период.</a:t>
            </a:r>
          </a:p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Aharoni" pitchFamily="2" charset="-79"/>
              </a:rPr>
              <a:t>Проследить за изменениями происходящими с деревьями весной ( набуханием почек, появлением листьев, цветением).</a:t>
            </a:r>
          </a:p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Aharoni" pitchFamily="2" charset="-79"/>
              </a:rPr>
              <a:t>Закрепить навыки изобразительной деятельности, умение сочетать в работе различные методы и приемы.</a:t>
            </a:r>
          </a:p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Aharoni" pitchFamily="2" charset="-79"/>
              </a:rPr>
              <a:t>Развивать наблюдательность, образное восприятие, память, речь, мелкую моторику. Обогащать и активизировать словарный запас детей.</a:t>
            </a:r>
          </a:p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Aharoni" pitchFamily="2" charset="-79"/>
              </a:rPr>
              <a:t>Воспитывать любовь и бережное отношение к природе.</a:t>
            </a:r>
          </a:p>
          <a:p>
            <a:endParaRPr lang="ru-RU" dirty="0">
              <a:latin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97" y="440401"/>
            <a:ext cx="7467600" cy="114300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Comic Sans MS" pitchFamily="66" charset="0"/>
                <a:ea typeface="Batang" pitchFamily="18" charset="-127"/>
              </a:rPr>
              <a:t>Содержание </a:t>
            </a:r>
            <a:endParaRPr lang="ru-RU" sz="4800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Batang" pitchFamily="18" charset="-127"/>
              </a:rPr>
              <a:t>В комплекс входят 6 занятий, которые включают в себя наблюдения за деревьями на участке детского сада, беседы и сочетание различных нетрадиционных методов изобразительной деятельности: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Batang" pitchFamily="18" charset="-127"/>
              </a:rPr>
              <a:t>- рисование губкой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Batang" pitchFamily="18" charset="-127"/>
              </a:rPr>
              <a:t>- рисование по мятой бумаге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Batang" pitchFamily="18" charset="-127"/>
              </a:rPr>
              <a:t>- объемная аппликация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Batang" pitchFamily="18" charset="-127"/>
              </a:rPr>
              <a:t>- бумагопластика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Batang" pitchFamily="18" charset="-127"/>
              </a:rPr>
              <a:t>- работа с пластилином</a:t>
            </a: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40422_16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7418">
            <a:off x="4767361" y="3627920"/>
            <a:ext cx="3168351" cy="208823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34082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Comic Sans MS" pitchFamily="66" charset="0"/>
              </a:rPr>
              <a:t>1  </a:t>
            </a:r>
            <a:r>
              <a:rPr lang="ru-RU" sz="4000" b="1" i="1" dirty="0" err="1" smtClean="0">
                <a:latin typeface="Comic Sans MS" pitchFamily="66" charset="0"/>
              </a:rPr>
              <a:t>з</a:t>
            </a:r>
            <a:r>
              <a:rPr lang="ru-RU" sz="4000" b="1" i="1" dirty="0" smtClean="0">
                <a:latin typeface="Comic Sans MS" pitchFamily="66" charset="0"/>
              </a:rPr>
              <a:t> а </a:t>
            </a:r>
            <a:r>
              <a:rPr lang="ru-RU" sz="4000" b="1" i="1" dirty="0" err="1" smtClean="0">
                <a:latin typeface="Comic Sans MS" pitchFamily="66" charset="0"/>
              </a:rPr>
              <a:t>н</a:t>
            </a:r>
            <a:r>
              <a:rPr lang="ru-RU" sz="4000" b="1" i="1" dirty="0" smtClean="0">
                <a:latin typeface="Comic Sans MS" pitchFamily="66" charset="0"/>
              </a:rPr>
              <a:t> я т и е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3672408" cy="525658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Цель:</a:t>
            </a:r>
            <a:r>
              <a:rPr lang="ru-RU" sz="3400" dirty="0" smtClean="0">
                <a:latin typeface="Comic Sans MS" pitchFamily="66" charset="0"/>
              </a:rPr>
              <a:t>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Закреплять знания детей о весне. Продолжать знакомить с весенними изменениями в природе. Закреплять навыки рисования губкой. Развивать наблюдательность, память, речь. Воспитывать любовь к природе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Ход работы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Предложить детям понаблюдать за погодой, небом, почвой, деревьями на участке детского сада. Уточнить знания детей об изменениях происходящих в природе с  приходом весны в ходе беседы. Обратить внимание на то, что после зимы  нет травы и листьев на деревьях.</a:t>
            </a:r>
          </a:p>
          <a:p>
            <a:pPr>
              <a:buNone/>
            </a:pP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    Подготовить фон для предстоящей работы методом рисования губкой. Подобрав подходящие цвета  в соответствии с проведенным наблюдением.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20140422_1651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72062">
            <a:off x="4669491" y="1539986"/>
            <a:ext cx="3096344" cy="2160240"/>
          </a:xfr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40422_165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90383">
            <a:off x="5047678" y="4303174"/>
            <a:ext cx="2276458" cy="208823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Рисунок 5" descr="20140422_16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5530">
            <a:off x="5818077" y="2295531"/>
            <a:ext cx="2784309" cy="208823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atin typeface="Comic Sans MS" pitchFamily="66" charset="0"/>
              </a:rPr>
              <a:t>2  </a:t>
            </a:r>
            <a:r>
              <a:rPr lang="ru-RU" sz="4800" b="1" i="1" dirty="0" err="1" smtClean="0">
                <a:latin typeface="Comic Sans MS" pitchFamily="66" charset="0"/>
              </a:rPr>
              <a:t>з</a:t>
            </a:r>
            <a:r>
              <a:rPr lang="ru-RU" sz="4800" b="1" i="1" dirty="0" smtClean="0">
                <a:latin typeface="Comic Sans MS" pitchFamily="66" charset="0"/>
              </a:rPr>
              <a:t> а </a:t>
            </a:r>
            <a:r>
              <a:rPr lang="ru-RU" sz="4800" b="1" i="1" dirty="0" err="1" smtClean="0">
                <a:latin typeface="Comic Sans MS" pitchFamily="66" charset="0"/>
              </a:rPr>
              <a:t>н</a:t>
            </a:r>
            <a:r>
              <a:rPr lang="ru-RU" sz="4800" b="1" i="1" dirty="0" smtClean="0">
                <a:latin typeface="Comic Sans MS" pitchFamily="66" charset="0"/>
              </a:rPr>
              <a:t> я т и е</a:t>
            </a:r>
            <a:endParaRPr lang="ru-RU" sz="4800" b="1" i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1"/>
            <a:ext cx="433082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Цель: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Продолжать знакомить детей с деревьями, их строением. Закреплять навыки рисования по мятой бумаге, умение пользоваться трафаретом и ножницами. Развивать наблюдательность, образное мышление, память, речь. Воспитывать любовь к природе.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Ход работы: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Провести наблюдение за деревьями на участке детского сада. Обратить внимание на строение дерева, кору, форму ветвей, то что в настоящее время деревья находятся в пробуждающемся после зимы состоянии, без листвы. </a:t>
            </a:r>
          </a:p>
          <a:p>
            <a:pPr>
              <a:buNone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    Изобразить ствол дерева с помощью трафарета на листе бумаги. Затем смять  бумагу ,для  имитирования рельефа коры и закрасить силуэт ствола.  Вырезать ствол дерева и наклеить на подготовленный фон.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Содержимое 4" descr="20140422_16313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15716049">
            <a:off x="4627457" y="1485780"/>
            <a:ext cx="2254449" cy="1924057"/>
          </a:xfr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smtClean="0">
                <a:latin typeface="Comic Sans MS" pitchFamily="66" charset="0"/>
              </a:rPr>
              <a:t>3  з а н я т и е</a:t>
            </a:r>
            <a:endParaRPr lang="ru-RU" sz="4000" b="1" i="1" dirty="0">
              <a:latin typeface="Comic Sans MS" pitchFamily="66" charset="0"/>
            </a:endParaRPr>
          </a:p>
        </p:txBody>
      </p:sp>
      <p:pic>
        <p:nvPicPr>
          <p:cNvPr id="6" name="Содержимое 5" descr="20140422_1714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379270">
            <a:off x="4449374" y="3913870"/>
            <a:ext cx="3488768" cy="2289133"/>
          </a:xfrm>
          <a:ln w="76200">
            <a:solidFill>
              <a:schemeClr val="accent1"/>
            </a:solidFill>
          </a:ln>
        </p:spPr>
      </p:pic>
      <p:pic>
        <p:nvPicPr>
          <p:cNvPr id="5" name="Содержимое 4" descr="20140422_17033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1154838">
            <a:off x="5285039" y="1314940"/>
            <a:ext cx="3096344" cy="2322258"/>
          </a:xfrm>
          <a:ln w="76200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79512" y="1601385"/>
            <a:ext cx="590097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Цель: 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Продолжать знакомить 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детей с деревьями и изменениями, 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роисходящими в весенний период 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(набухание почек). Закреплять знание 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нетрадиционных методов изображения 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(аппликация из ваты), навыки скатывания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и  работы с красками и кистью. Развивать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наблюдательность, память, речь,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м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елкую моторику пальцев рук.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Пробуждать интерес  к природным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зменениям.</a:t>
            </a:r>
          </a:p>
          <a:p>
            <a:endParaRPr lang="ru-RU" sz="16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Ход работы: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Провести наблюдение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за деревьям. Рассмотреть набухшие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очки, определить их форму и цвет.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Скатать из ваты небольшие комочки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овальной формы, приклеить их к веткам.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Подобрать подходящий цвет и закрасить комочки красками</a:t>
            </a:r>
            <a:r>
              <a:rPr lang="ru-RU" sz="1600" b="1" i="1" dirty="0" smtClean="0">
                <a:latin typeface="Calibri" panose="020F0502020204030204" pitchFamily="34" charset="0"/>
              </a:rPr>
              <a:t>.</a:t>
            </a:r>
            <a:endParaRPr lang="ru-RU" sz="16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596">
            <a:off x="6042625" y="1579309"/>
            <a:ext cx="2342389" cy="1756792"/>
          </a:xfrm>
          <a:ln w="7620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878">
            <a:off x="5257394" y="3886200"/>
            <a:ext cx="3131840" cy="23488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2" y="207490"/>
            <a:ext cx="8362074" cy="72008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latin typeface="Comic Sans MS" panose="030F0702030302020204" pitchFamily="66" charset="0"/>
              </a:rPr>
              <a:t>4   З А Н Я Т И Е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8" y="2276872"/>
            <a:ext cx="2405346" cy="1925737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2276" y="1428800"/>
            <a:ext cx="4474840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Цель: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Совершенствовать знания детей о деревьях и изменениях происходящих весной (появление первых листочков).  Закреплять навыки складывания бумаги гармошкой, вырезывания, закручивания. Развивать наблюдательность, мелкую моторику, память, речь.</a:t>
            </a:r>
          </a:p>
          <a:p>
            <a:pPr marL="0" indent="0">
              <a:buNone/>
            </a:pPr>
            <a:endParaRPr lang="ru-RU" sz="16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Ход работы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Наблюдение за деревьями на участке детского  сада, рассматривание появившейся листвы. Беседа о сходстве и различии листьев разных деревьев.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Сложить лист зеленой бумаги гармошкой и вырезать ее в форме листика. Получившиеся листочки скрутить при помощи ножниц и приклеить покрывая почки с одного конца.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285"/>
            <a:ext cx="8219256" cy="778098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Comic Sans MS" panose="030F0702030302020204" pitchFamily="66" charset="0"/>
              </a:rPr>
              <a:t>5  З а н я т и е</a:t>
            </a:r>
            <a:endParaRPr lang="ru-RU" sz="4000" i="1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924">
            <a:off x="350408" y="4449894"/>
            <a:ext cx="2560954" cy="1920715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043">
            <a:off x="5821521" y="4447489"/>
            <a:ext cx="2573167" cy="1929875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4" y="4632634"/>
            <a:ext cx="2505394" cy="1879046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1560" y="1192961"/>
            <a:ext cx="35283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Цель: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Продолжать наблюдение за деревьями и изменениями происходящими с ними (появление густой листвы).Закреплять умение работать с салфетками,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навыки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скручивания.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Развивать наблюдательность, мелкую моторику, память,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речь. Обогащать  словарный запас детей.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1227785"/>
            <a:ext cx="40324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Ход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работы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Наблюдение за деревьями на участке детского  сада,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рассматривание листьев. Обратить  внимание детей на то, что листва стала темнее, гуще и  покрывает все ветки деревьев. 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Изготовить небольшие листочки из салфетки методом скручивания с одного конца. Приклеить листья за основание, образуя пышную крону.</a:t>
            </a:r>
          </a:p>
          <a:p>
            <a:endParaRPr lang="ru-RU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0126"/>
            <a:ext cx="7467600" cy="65293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Comic Sans MS" panose="030F0702030302020204" pitchFamily="66" charset="0"/>
              </a:rPr>
              <a:t> 6  з а н я т и е  </a:t>
            </a:r>
            <a:endParaRPr lang="ru-RU" sz="3600" i="1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7" y="3222257"/>
            <a:ext cx="2711152" cy="203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07" y="4563756"/>
            <a:ext cx="2267744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980728"/>
            <a:ext cx="3657600" cy="558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Цель </a:t>
            </a:r>
            <a:r>
              <a:rPr lang="ru-RU" sz="19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Продолжать знакомить детей с природными процессами (цветение). Дать представление о цветении как наиболее важном этапе весеннего развития.   Закреплять умение детей работать с пластилином, салфетками. Совершенствовать навыки изображения методом </a:t>
            </a:r>
            <a:r>
              <a:rPr lang="ru-RU" sz="1900" b="1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тычкования</a:t>
            </a:r>
            <a:r>
              <a:rPr lang="ru-RU" sz="19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Развивать причинно- следственные связи, образное мышление , речь, память. Воспитывать умение видеть прекрасное вокруг.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Ход работы: </a:t>
            </a:r>
            <a:r>
              <a:rPr lang="ru-RU" sz="19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Наблюдение за деревьями  на участке детского сада. Рассматривание цветков на ветках деревьев. Беседа о различии цветков у различных видов деревьев, их цвете, величине, строении, о том, что после цветов появляются плоды.</a:t>
            </a:r>
          </a:p>
          <a:p>
            <a:pPr marL="0" indent="0">
              <a:buNone/>
            </a:pPr>
            <a:r>
              <a:rPr lang="ru-RU" sz="19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Распределить кусочки пластилина равномерно между ветками деревьев. Методом </a:t>
            </a:r>
            <a:r>
              <a:rPr lang="ru-RU" sz="1900" b="1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тычкования</a:t>
            </a:r>
            <a:r>
              <a:rPr lang="ru-RU" sz="19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на пластилин изобразить цветки из салфеток двух цветов.</a:t>
            </a:r>
            <a:endParaRPr lang="ru-RU" sz="19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3" y="1001712"/>
            <a:ext cx="2411760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2283" y="2001293"/>
            <a:ext cx="1952307" cy="146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10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1007</TotalTime>
  <Words>926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Batang</vt:lpstr>
      <vt:lpstr>BatangChe</vt:lpstr>
      <vt:lpstr>Aharoni</vt:lpstr>
      <vt:lpstr>Calibri</vt:lpstr>
      <vt:lpstr>Century Schoolbook</vt:lpstr>
      <vt:lpstr>Comic Sans MS</vt:lpstr>
      <vt:lpstr>Wingdings</vt:lpstr>
      <vt:lpstr>Wingdings 2</vt:lpstr>
      <vt:lpstr>Эркер</vt:lpstr>
      <vt:lpstr>Комплекс занятий по ознакомлению с окружающим  с использованием нетрадиционных методов изобразительной деятельности</vt:lpstr>
      <vt:lpstr>Цель :</vt:lpstr>
      <vt:lpstr>Содержание </vt:lpstr>
      <vt:lpstr>1  з а н я т и е</vt:lpstr>
      <vt:lpstr>2  з а н я т и е</vt:lpstr>
      <vt:lpstr>3  з а н я т и е</vt:lpstr>
      <vt:lpstr> 4   З А Н Я Т И Е</vt:lpstr>
      <vt:lpstr>5  З а н я т и е</vt:lpstr>
      <vt:lpstr> 6  з а н я т и е  </vt:lpstr>
      <vt:lpstr>Наша работа</vt:lpstr>
      <vt:lpstr>В ходе проведения данного комплекса занятий  у детей -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3 группа</cp:lastModifiedBy>
  <cp:revision>76</cp:revision>
  <dcterms:created xsi:type="dcterms:W3CDTF">2014-05-04T04:19:57Z</dcterms:created>
  <dcterms:modified xsi:type="dcterms:W3CDTF">2015-10-07T10:39:25Z</dcterms:modified>
</cp:coreProperties>
</file>